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8" name="Shape 22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0" cy="3398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49" y="214814"/>
            <a:ext cx="232876" cy="2565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3" cy="360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59" cy="25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19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3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1" y="5449787"/>
            <a:ext cx="284369" cy="307339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78" y="5162339"/>
            <a:ext cx="258623" cy="269239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78" y="5162339"/>
            <a:ext cx="258623" cy="269239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3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28444"/>
            <a:ext cx="217637" cy="24130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7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9"/>
            <a:ext cx="9142016" cy="5136793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1" y="4477679"/>
            <a:ext cx="9144186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9" y="4704062"/>
            <a:ext cx="4996253" cy="898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7"/>
            <a:ext cx="6539483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7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80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4" y="285750"/>
            <a:ext cx="9142014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2" y="2992515"/>
            <a:ext cx="8635864" cy="2079231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2" cy="999112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4" y="285749"/>
            <a:ext cx="9142014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7"/>
            <a:ext cx="1170156" cy="477527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9" y="4704063"/>
            <a:ext cx="4996252" cy="898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7"/>
            <a:ext cx="6539482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6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7"/>
            <a:ext cx="8640763" cy="3698283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7"/>
            <a:ext cx="6548594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9" name="Slide Number"/>
          <p:cNvSpPr txBox="1"/>
          <p:nvPr>
            <p:ph type="sldNum" sz="quarter" idx="2"/>
          </p:nvPr>
        </p:nvSpPr>
        <p:spPr>
          <a:xfrm>
            <a:off x="568997" y="5030232"/>
            <a:ext cx="200344" cy="19558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20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699" cy="2719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2" y="5052587"/>
            <a:ext cx="670380" cy="273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 lIns="45718" tIns="45718" rIns="45718" bIns="45718"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83572"/>
            <a:ext cx="232873" cy="25653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7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7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4" y="183571"/>
            <a:ext cx="232875" cy="2565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70" marR="0" indent="-32657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Arrowhead Framework development coordination:…"/>
          <p:cNvSpPr txBox="1"/>
          <p:nvPr>
            <p:ph type="ctrTitle"/>
          </p:nvPr>
        </p:nvSpPr>
        <p:spPr>
          <a:xfrm>
            <a:off x="805791" y="1280403"/>
            <a:ext cx="7517811" cy="3398025"/>
          </a:xfrm>
          <a:prstGeom prst="rect">
            <a:avLst/>
          </a:prstGeom>
        </p:spPr>
        <p:txBody>
          <a:bodyPr/>
          <a:lstStyle/>
          <a:p>
            <a:pPr/>
            <a:r>
              <a:t>Arrowhead Framework development coordination: </a:t>
            </a:r>
          </a:p>
          <a:p>
            <a:pPr/>
            <a:r>
              <a:t>20-09-15</a:t>
            </a:r>
          </a:p>
          <a:p>
            <a:pPr/>
          </a:p>
        </p:txBody>
      </p:sp>
      <p:sp>
        <p:nvSpPr>
          <p:cNvPr id="231" name="Slide Number"/>
          <p:cNvSpPr txBox="1"/>
          <p:nvPr>
            <p:ph type="sldNum" sz="quarter" idx="4294967295"/>
          </p:nvPr>
        </p:nvSpPr>
        <p:spPr>
          <a:xfrm>
            <a:off x="8747317" y="214814"/>
            <a:ext cx="168508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32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5" name="Agenda"/>
          <p:cNvSpPr txBox="1"/>
          <p:nvPr>
            <p:ph type="title"/>
          </p:nvPr>
        </p:nvSpPr>
        <p:spPr>
          <a:xfrm>
            <a:off x="158808" y="12028"/>
            <a:ext cx="7444937" cy="599625"/>
          </a:xfrm>
          <a:prstGeom prst="rect">
            <a:avLst/>
          </a:prstGeom>
        </p:spPr>
        <p:txBody>
          <a:bodyPr/>
          <a:lstStyle>
            <a:lvl1pPr defTabSz="416052">
              <a:defRPr sz="3276"/>
            </a:lvl1pPr>
          </a:lstStyle>
          <a:p>
            <a:pPr/>
            <a:r>
              <a:t>Agenda</a:t>
            </a:r>
          </a:p>
        </p:txBody>
      </p:sp>
      <p:sp>
        <p:nvSpPr>
          <p:cNvPr id="236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114615" y="554110"/>
            <a:ext cx="8729199" cy="4948441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 numCol="2" spcCol="436459"/>
          <a:lstStyle/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Eclipse - process, Marco/Jerker</a:t>
            </a:r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Demonstrations at ICPS in Tampere, Peter/Ulf/Jiri/Markus/Hans</a:t>
            </a:r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Safety manger, Mirren</a:t>
            </a:r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Scheduling of execution, Felix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released Core services</a:t>
            </a:r>
            <a:br/>
            <a:r>
              <a:t>Release 4.2, Szvetlin</a:t>
            </a:r>
            <a:br/>
            <a:r>
              <a:t>Documentation in GitHub, Jerker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Released libraries</a:t>
            </a:r>
            <a:br/>
            <a:r>
              <a:t>Kalix, C++, …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Working group Eclipse Arrowhead v5.0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 candidates </a:t>
            </a:r>
            <a:br/>
            <a:r>
              <a:t>Translation, Jens/Jonny</a:t>
            </a:r>
            <a:br/>
            <a:r>
              <a:t>FiWare interoperability, Jens/Jonny</a:t>
            </a:r>
            <a:br/>
            <a:r>
              <a:t>WorkflowManager/WorkflowExecutor, Jaime, </a:t>
            </a:r>
            <a:br/>
            <a:r>
              <a:t>PLC 61499 integration, Jose</a:t>
            </a:r>
            <a:br/>
            <a:r>
              <a:t>OPC-UA, Jan </a:t>
            </a:r>
            <a:br/>
            <a:r>
              <a:t>TestTool, Hans</a:t>
            </a:r>
            <a:br/>
            <a:r>
              <a:t>Sandboxing tool, Hans</a:t>
            </a:r>
            <a:br/>
            <a:r>
              <a:t>Modbus TCP, Ireneus</a:t>
            </a:r>
            <a:br/>
            <a:r>
              <a:t>C++ of v4.2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Updates to prototypes</a:t>
            </a:r>
            <a:br/>
            <a:r>
              <a:t>ESB, CPN, NodeRed, Felix</a:t>
            </a:r>
            <a:br/>
            <a:r>
              <a:t>PlantDescription, Olov/Johan</a:t>
            </a:r>
            <a:br/>
            <a:r>
              <a:t>Configuration, Javad</a:t>
            </a:r>
            <a:br/>
            <a:r>
              <a:t>Integration to legacy systems, Mario</a:t>
            </a:r>
            <a:br/>
            <a:r>
              <a:t>Consumer code generation, Cristina</a:t>
            </a:r>
            <a:br/>
            <a:r>
              <a:t>ExchangeNetwork, Ulf/Emanuel</a:t>
            </a:r>
            <a:br/>
            <a:r>
              <a:t>Safety Manager, Mirren/Daniela</a:t>
            </a:r>
            <a:br/>
            <a:r>
              <a:t>Autonomic orchestration/configuration, An</a:t>
            </a:r>
            <a:br/>
            <a:r>
              <a:t>Security mitigation tool, Silia</a:t>
            </a:r>
            <a:br/>
            <a:r>
              <a:t>Security compliance test, Ani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SysML models of core systems - Geza/Jerker</a:t>
            </a:r>
            <a:br/>
            <a:r>
              <a:t>Code generation from SysML, Geza</a:t>
            </a:r>
            <a:br/>
            <a:r>
              <a:t>Vorto, Hono and Hawkbit, Johannes</a:t>
            </a:r>
            <a:br/>
            <a:r>
              <a:t>Kura and Kapua, Paolo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</a:t>
            </a:r>
            <a:br/>
            <a:r>
              <a:t>Engineering process, Jan/Gianvito</a:t>
            </a:r>
            <a:br/>
            <a:r>
              <a:t>Engineering tool chain, Marek/Federico</a:t>
            </a:r>
            <a:br/>
            <a:r>
              <a:t>Engineering tools, Hans/Pal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</a:t>
            </a:r>
            <a:br/>
            <a:r>
              <a:t>Training, HW, SW, literature, Mattheui/Emmanuel/Mats</a:t>
            </a:r>
            <a:br/>
            <a:r>
              <a:t>Training tool, Sebastian/Marcello/Saadia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9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40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710988" y="863291"/>
            <a:ext cx="7444938" cy="4542188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2" indent="-320842">
              <a:spcBef>
                <a:spcPts val="0"/>
              </a:spcBef>
              <a:buSzPct val="100000"/>
              <a:buAutoNum type="arabicPeriod" startAt="9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</a:t>
            </a:r>
          </a:p>
          <a:p>
            <a:pPr/>
            <a:r>
              <a:t>In Arrowhead Framework wiki, git repository</a:t>
            </a:r>
          </a:p>
          <a:p>
            <a:pPr/>
            <a:r>
              <a:t>10_Meetings/Core_system_development/200915/MoM_Core_system_dev_200915.xlsx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